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00" r:id="rId3"/>
    <p:sldId id="302" r:id="rId4"/>
    <p:sldId id="296" r:id="rId5"/>
    <p:sldId id="288" r:id="rId6"/>
    <p:sldId id="289" r:id="rId7"/>
    <p:sldId id="297" r:id="rId8"/>
    <p:sldId id="298" r:id="rId9"/>
    <p:sldId id="299" r:id="rId10"/>
    <p:sldId id="291" r:id="rId11"/>
    <p:sldId id="292" r:id="rId12"/>
    <p:sldId id="293" r:id="rId13"/>
    <p:sldId id="294" r:id="rId14"/>
    <p:sldId id="295" r:id="rId15"/>
    <p:sldId id="277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896" y="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78CA1-C930-144C-9EA9-144F8006121B}" type="datetimeFigureOut">
              <a:rPr lang="en-US"/>
              <a:pPr>
                <a:defRPr/>
              </a:pPr>
              <a:t>2/4/17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2FA5A-2310-CC4C-BF94-F1108EBAD8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42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EE824-FD77-664B-8ADE-EE966AD50082}" type="datetimeFigureOut">
              <a:rPr lang="en-US"/>
              <a:pPr>
                <a:defRPr/>
              </a:pPr>
              <a:t>2/4/17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17F0C-D405-894A-8F21-564337F989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83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427CD-51AC-E149-9709-B753C6CE2E19}" type="datetimeFigureOut">
              <a:rPr lang="en-US"/>
              <a:pPr>
                <a:defRPr/>
              </a:pPr>
              <a:t>2/4/17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B99DA-502F-F94B-9994-042A0FA158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137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4E063-A969-B94B-BBBF-570444D9C20D}" type="datetimeFigureOut">
              <a:rPr lang="en-US"/>
              <a:pPr>
                <a:defRPr/>
              </a:pPr>
              <a:t>2/4/17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29500-D480-5E4E-AF23-2B10CF9C82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702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6D56D-3AF2-404F-B48C-0541F7394F16}" type="datetimeFigureOut">
              <a:rPr lang="en-US"/>
              <a:pPr>
                <a:defRPr/>
              </a:pPr>
              <a:t>2/4/17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E70EC-18AC-2A4C-91E9-14A0768955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90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C291A-5D33-984B-8363-F354719B56B4}" type="datetimeFigureOut">
              <a:rPr lang="en-US"/>
              <a:pPr>
                <a:defRPr/>
              </a:pPr>
              <a:t>2/4/17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FDB29-3AAF-C048-9F86-41C7D5F564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746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2EE59-7B83-DB4F-8D6C-20A2E9154B75}" type="datetimeFigureOut">
              <a:rPr lang="en-US"/>
              <a:pPr>
                <a:defRPr/>
              </a:pPr>
              <a:t>2/4/17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A85FD-44CD-B741-9A7B-05952D49B6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335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C6506-6770-2441-B49F-279F814D7EEA}" type="datetimeFigureOut">
              <a:rPr lang="en-US"/>
              <a:pPr>
                <a:defRPr/>
              </a:pPr>
              <a:t>2/4/17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5A353-C383-0C45-B065-A629D8886F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45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FB831-C34D-CA4D-B32F-EB6294CAE1B2}" type="datetimeFigureOut">
              <a:rPr lang="en-US"/>
              <a:pPr>
                <a:defRPr/>
              </a:pPr>
              <a:t>2/4/17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5D03F-322A-A947-99FE-E11DA31378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334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A3573-6075-0441-BCCB-FB4FA6AD2EC4}" type="datetimeFigureOut">
              <a:rPr lang="en-US"/>
              <a:pPr>
                <a:defRPr/>
              </a:pPr>
              <a:t>2/4/17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2BA24-200B-0D43-A190-D3E92AF17E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19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F4807-72F0-F64B-887D-5BB903709D1F}" type="datetimeFigureOut">
              <a:rPr lang="en-US"/>
              <a:pPr>
                <a:defRPr/>
              </a:pPr>
              <a:t>2/4/17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3E959-1C38-C74B-93B1-9C9E523937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63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C121509-567B-7E40-A2FC-58FEB0E486AF}" type="datetimeFigureOut">
              <a:rPr lang="en-US"/>
              <a:pPr>
                <a:defRPr/>
              </a:pPr>
              <a:t>2/4/17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923DE2E-20A5-CA49-A21A-9964A39DBE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wrivers@languagepolicy.org" TargetMode="Externa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amacad.org/content/Research/researchproject.aspx?i=21896" TargetMode="Externa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Making the Case for Languages in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57700"/>
            <a:ext cx="6400800" cy="16129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Dr. Bill Rivers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Executive Director, Joint 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National Committee for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Languages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February 4, 2017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550" y="133350"/>
            <a:ext cx="13589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Briefing Paper: </a:t>
            </a:r>
            <a:r>
              <a:rPr lang="en-US" sz="2400" i="1" dirty="0" smtClean="0"/>
              <a:t>America’s </a:t>
            </a:r>
            <a:r>
              <a:rPr lang="en-US" sz="2400" i="1" dirty="0"/>
              <a:t>Languages: Challenges and Promise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8400"/>
            <a:ext cx="8229600" cy="4957763"/>
          </a:xfrm>
        </p:spPr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en-US" sz="2000" dirty="0" smtClean="0"/>
              <a:t>Overview paper for the Commission</a:t>
            </a:r>
          </a:p>
          <a:p>
            <a:pPr lvl="0">
              <a:buFontTx/>
              <a:buChar char="-"/>
            </a:pPr>
            <a:r>
              <a:rPr lang="en-US" sz="2000" dirty="0" smtClean="0"/>
              <a:t>Premise: There are a great many reasons to invest in language learning</a:t>
            </a:r>
          </a:p>
          <a:p>
            <a:pPr lvl="1">
              <a:buFontTx/>
              <a:buChar char="-"/>
            </a:pPr>
            <a:r>
              <a:rPr lang="en-US" sz="1600" dirty="0" smtClean="0"/>
              <a:t>Educational &amp; Cognitive benefits from bilingualism</a:t>
            </a:r>
          </a:p>
          <a:p>
            <a:pPr lvl="1">
              <a:buFontTx/>
              <a:buChar char="-"/>
            </a:pPr>
            <a:r>
              <a:rPr lang="en-US" sz="1600" dirty="0" smtClean="0"/>
              <a:t>Global security</a:t>
            </a:r>
          </a:p>
          <a:p>
            <a:pPr lvl="1">
              <a:buFontTx/>
              <a:buChar char="-"/>
            </a:pPr>
            <a:r>
              <a:rPr lang="en-US" sz="1600" dirty="0" smtClean="0"/>
              <a:t>Economic growth</a:t>
            </a:r>
          </a:p>
          <a:p>
            <a:pPr>
              <a:buFontTx/>
              <a:buChar char="-"/>
            </a:pPr>
            <a:r>
              <a:rPr lang="en-US" sz="2000" dirty="0"/>
              <a:t>T</a:t>
            </a:r>
            <a:r>
              <a:rPr lang="en-US" sz="2000" dirty="0" smtClean="0"/>
              <a:t>here are significant challenges:</a:t>
            </a:r>
          </a:p>
          <a:p>
            <a:pPr lvl="1">
              <a:buFontTx/>
              <a:buChar char="-"/>
            </a:pPr>
            <a:r>
              <a:rPr lang="en-US" sz="1600" dirty="0" smtClean="0"/>
              <a:t>Perceptions among policy makers at all levels that English is enough, that the rest of the world is learning English, that other subjects (e.g., coding) are more important</a:t>
            </a:r>
          </a:p>
          <a:p>
            <a:pPr lvl="1">
              <a:buFontTx/>
              <a:buChar char="-"/>
            </a:pPr>
            <a:r>
              <a:rPr lang="en-US" sz="1600" dirty="0" smtClean="0"/>
              <a:t>Perceptions among policy makers that language learning is too hard – can’t be done</a:t>
            </a:r>
          </a:p>
          <a:p>
            <a:pPr>
              <a:buFontTx/>
              <a:buChar char="-"/>
            </a:pPr>
            <a:r>
              <a:rPr lang="en-US" sz="2000" dirty="0" smtClean="0"/>
              <a:t>But there’s reason for optimism:</a:t>
            </a:r>
          </a:p>
          <a:p>
            <a:pPr lvl="1">
              <a:buFontTx/>
              <a:buChar char="-"/>
            </a:pPr>
            <a:r>
              <a:rPr lang="en-US" sz="1600" dirty="0" smtClean="0"/>
              <a:t>Outcomes: where we do language well (e.g., DLIFLC, Dual Language, Flagships) – we do it very well indeed – at the Advanced threshold for HS graduates and Superior and beyond for college graduates</a:t>
            </a:r>
          </a:p>
          <a:p>
            <a:pPr lvl="1">
              <a:buFontTx/>
              <a:buChar char="-"/>
            </a:pPr>
            <a:r>
              <a:rPr lang="en-US" sz="1600" dirty="0" smtClean="0"/>
              <a:t>Public support – parents want languages for their kids</a:t>
            </a:r>
          </a:p>
          <a:p>
            <a:pPr lvl="1">
              <a:buFontTx/>
              <a:buChar char="-"/>
            </a:pPr>
            <a:r>
              <a:rPr lang="en-US" sz="1600" dirty="0" smtClean="0"/>
              <a:t>The employment sector wants “linguistic and cultural human capital”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 lvl="1">
              <a:buFontTx/>
              <a:buChar char="-"/>
            </a:pPr>
            <a:endParaRPr lang="en-US" sz="1600" dirty="0" smtClean="0"/>
          </a:p>
          <a:p>
            <a:pPr lvl="1">
              <a:buFontTx/>
              <a:buChar char="-"/>
            </a:pPr>
            <a:endParaRPr lang="en-US" sz="1600" dirty="0"/>
          </a:p>
          <a:p>
            <a:pPr marL="267881" indent="-267881" defTabSz="410751">
              <a:spcBef>
                <a:spcPts val="2953"/>
              </a:spcBef>
              <a:buSzPct val="100000"/>
              <a:buFontTx/>
              <a:buChar char="•"/>
            </a:pPr>
            <a:endParaRPr lang="en-US" sz="36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100" y="5253285"/>
            <a:ext cx="13589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159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Briefing Paper: </a:t>
            </a:r>
            <a:r>
              <a:rPr lang="en-US" sz="2400" i="1" dirty="0"/>
              <a:t>The Contribution of Language to the Economic Interests of the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8400"/>
            <a:ext cx="8229600" cy="4957763"/>
          </a:xfrm>
        </p:spPr>
        <p:txBody>
          <a:bodyPr>
            <a:normAutofit lnSpcReduction="10000"/>
          </a:bodyPr>
          <a:lstStyle/>
          <a:p>
            <a:pPr lvl="0">
              <a:buFontTx/>
              <a:buChar char="-"/>
            </a:pPr>
            <a:r>
              <a:rPr lang="en-US" sz="2000" dirty="0" smtClean="0"/>
              <a:t>Language is an important component of the US economy</a:t>
            </a:r>
          </a:p>
          <a:p>
            <a:pPr lvl="1">
              <a:buFontTx/>
              <a:buChar char="-"/>
            </a:pPr>
            <a:r>
              <a:rPr lang="en-US" sz="1600" dirty="0" smtClean="0"/>
              <a:t>The language industry has annual revenues in the US of at least $15b</a:t>
            </a:r>
          </a:p>
          <a:p>
            <a:pPr lvl="1">
              <a:buFontTx/>
              <a:buChar char="-"/>
            </a:pPr>
            <a:r>
              <a:rPr lang="en-US" sz="1600" dirty="0" smtClean="0"/>
              <a:t>The language industry provides work for more than 200,000 Americans, at an annual pay averaging $80,000</a:t>
            </a:r>
          </a:p>
          <a:p>
            <a:pPr lvl="1">
              <a:buFontTx/>
              <a:buChar char="-"/>
            </a:pPr>
            <a:r>
              <a:rPr lang="en-US" sz="1600" dirty="0" smtClean="0"/>
              <a:t>The public sector – teaching at all levels, US Government linguists – employs at least another 150,000 Americans</a:t>
            </a:r>
          </a:p>
          <a:p>
            <a:pPr>
              <a:buFontTx/>
              <a:buChar char="-"/>
            </a:pPr>
            <a:r>
              <a:rPr lang="en-US" sz="2000" dirty="0" smtClean="0"/>
              <a:t>The Language industry is highly tech-savvy</a:t>
            </a:r>
          </a:p>
          <a:p>
            <a:pPr lvl="1">
              <a:buFontTx/>
              <a:buChar char="-"/>
            </a:pPr>
            <a:r>
              <a:rPr lang="en-US" sz="1600" dirty="0" smtClean="0"/>
              <a:t>Translation, localization, and globalization depend on technology</a:t>
            </a:r>
          </a:p>
          <a:p>
            <a:pPr lvl="1">
              <a:buFontTx/>
              <a:buChar char="-"/>
            </a:pPr>
            <a:r>
              <a:rPr lang="en-US" sz="1600" dirty="0" smtClean="0"/>
              <a:t>Language learning makes increasing, innovative use of technology</a:t>
            </a:r>
          </a:p>
          <a:p>
            <a:pPr>
              <a:buFontTx/>
              <a:buChar char="-"/>
            </a:pPr>
            <a:r>
              <a:rPr lang="en-US" sz="2000" dirty="0" smtClean="0"/>
              <a:t>The broader employment sector increasingly values “global talent”</a:t>
            </a:r>
          </a:p>
          <a:p>
            <a:pPr lvl="1">
              <a:buFontTx/>
              <a:buChar char="-"/>
            </a:pPr>
            <a:r>
              <a:rPr lang="en-US" sz="1600" dirty="0" smtClean="0"/>
              <a:t>11% of US mid- and large-size </a:t>
            </a:r>
            <a:r>
              <a:rPr lang="en-US" sz="1600" dirty="0"/>
              <a:t>c</a:t>
            </a:r>
            <a:r>
              <a:rPr lang="en-US" sz="1600" dirty="0" smtClean="0"/>
              <a:t>ompanies (of which there are 120,000) seek to fill jobs requiring language (Michigan State University Recruiting Trends Survey)</a:t>
            </a:r>
          </a:p>
          <a:p>
            <a:pPr lvl="1">
              <a:buFontTx/>
              <a:buChar char="-"/>
            </a:pPr>
            <a:r>
              <a:rPr lang="en-US" sz="1600" dirty="0" smtClean="0"/>
              <a:t>45% of US companies give advantage to candidates with language skills</a:t>
            </a:r>
          </a:p>
          <a:p>
            <a:pPr lvl="1">
              <a:buFontTx/>
              <a:buChar char="-"/>
            </a:pPr>
            <a:r>
              <a:rPr lang="en-US" sz="1600" dirty="0" smtClean="0"/>
              <a:t>Language and cultural expertise are equated with flexibility, adaptability, prudent risk-taking, and interpersonal skills</a:t>
            </a:r>
          </a:p>
          <a:p>
            <a:pPr lvl="1">
              <a:buFontTx/>
              <a:buChar char="-"/>
            </a:pPr>
            <a:r>
              <a:rPr lang="en-US" sz="1600" dirty="0" smtClean="0"/>
              <a:t>Global Talent = Language + another skill [teaching, translating, accounting, engineering, etc.)</a:t>
            </a:r>
          </a:p>
          <a:p>
            <a:pPr lvl="1">
              <a:buFontTx/>
              <a:buChar char="-"/>
            </a:pPr>
            <a:endParaRPr lang="en-US" sz="1600" dirty="0" smtClean="0"/>
          </a:p>
          <a:p>
            <a:pPr lvl="1">
              <a:buFontTx/>
              <a:buChar char="-"/>
            </a:pPr>
            <a:endParaRPr lang="en-US" sz="1600" dirty="0"/>
          </a:p>
          <a:p>
            <a:pPr marL="267881" indent="-267881" defTabSz="410751">
              <a:spcBef>
                <a:spcPts val="2953"/>
              </a:spcBef>
              <a:buSzPct val="100000"/>
              <a:buFontTx/>
              <a:buChar char="•"/>
            </a:pPr>
            <a:endParaRPr lang="en-US" sz="36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100" y="5253285"/>
            <a:ext cx="13589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7039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Briefing Paper: </a:t>
            </a:r>
            <a:r>
              <a:rPr lang="en-US" sz="2400" i="1" dirty="0"/>
              <a:t>Foreign Language, Cultural Diplomacy, and Global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8400"/>
            <a:ext cx="8229600" cy="4957763"/>
          </a:xfrm>
        </p:spPr>
        <p:txBody>
          <a:bodyPr>
            <a:normAutofit/>
          </a:bodyPr>
          <a:lstStyle/>
          <a:p>
            <a:pPr lvl="0">
              <a:buFontTx/>
              <a:buChar char="-"/>
            </a:pPr>
            <a:endParaRPr lang="en-US" sz="2000" dirty="0" smtClean="0"/>
          </a:p>
          <a:p>
            <a:pPr lvl="0">
              <a:buFontTx/>
              <a:buChar char="-"/>
            </a:pPr>
            <a:r>
              <a:rPr lang="en-US" sz="2000" dirty="0" smtClean="0"/>
              <a:t>Language is vital to how the US meets its global responsibilities</a:t>
            </a:r>
          </a:p>
          <a:p>
            <a:pPr lvl="0">
              <a:buFontTx/>
              <a:buChar char="-"/>
            </a:pPr>
            <a:r>
              <a:rPr lang="en-US" sz="2000" dirty="0" smtClean="0"/>
              <a:t>The Federal Government faces persistent challenges in building and </a:t>
            </a:r>
            <a:r>
              <a:rPr lang="en-US" sz="2000" dirty="0"/>
              <a:t>sustaining the required language </a:t>
            </a:r>
            <a:r>
              <a:rPr lang="en-US" sz="2000" dirty="0" smtClean="0"/>
              <a:t>capacity</a:t>
            </a:r>
          </a:p>
          <a:p>
            <a:pPr lvl="1">
              <a:buFontTx/>
              <a:buChar char="-"/>
            </a:pPr>
            <a:r>
              <a:rPr lang="en-US" sz="1600" dirty="0" smtClean="0"/>
              <a:t>Diversity of languages required for Federal Agencies</a:t>
            </a:r>
          </a:p>
          <a:p>
            <a:pPr lvl="1">
              <a:buFontTx/>
              <a:buChar char="-"/>
            </a:pPr>
            <a:r>
              <a:rPr lang="en-US" sz="1600" dirty="0" smtClean="0"/>
              <a:t>Diversity of agencies &amp; missions</a:t>
            </a:r>
          </a:p>
          <a:p>
            <a:pPr lvl="1">
              <a:buFontTx/>
              <a:buChar char="-"/>
            </a:pPr>
            <a:r>
              <a:rPr lang="en-US" sz="1600" dirty="0" smtClean="0"/>
              <a:t>Diversity of languages</a:t>
            </a:r>
            <a:endParaRPr lang="en-US" sz="1200" dirty="0"/>
          </a:p>
          <a:p>
            <a:pPr>
              <a:buFontTx/>
              <a:buChar char="-"/>
            </a:pPr>
            <a:r>
              <a:rPr lang="en-US" sz="2000" dirty="0" smtClean="0"/>
              <a:t>Historically, responding only to imminent crises (World War II, Sputnik/Cold War, Iranian Revolution, Gulf War)</a:t>
            </a:r>
          </a:p>
          <a:p>
            <a:pPr>
              <a:buFontTx/>
              <a:buChar char="-"/>
            </a:pPr>
            <a:r>
              <a:rPr lang="en-US" sz="2000" dirty="0" smtClean="0"/>
              <a:t>After 9/11, sustained efforts across the US Government: </a:t>
            </a:r>
          </a:p>
          <a:p>
            <a:pPr lvl="1">
              <a:buFontTx/>
              <a:buChar char="-"/>
            </a:pPr>
            <a:r>
              <a:rPr lang="en-US" sz="1600" dirty="0" smtClean="0"/>
              <a:t>National Security Language Initiative</a:t>
            </a:r>
          </a:p>
          <a:p>
            <a:pPr lvl="1">
              <a:buFontTx/>
              <a:buChar char="-"/>
            </a:pPr>
            <a:r>
              <a:rPr lang="en-US" sz="1600" dirty="0" smtClean="0"/>
              <a:t>Defense Language Transformation Roadmap</a:t>
            </a:r>
          </a:p>
          <a:p>
            <a:pPr lvl="1">
              <a:buFontTx/>
              <a:buChar char="-"/>
            </a:pPr>
            <a:r>
              <a:rPr lang="en-US" sz="1600" dirty="0" smtClean="0"/>
              <a:t>National Language Service Corps</a:t>
            </a:r>
          </a:p>
          <a:p>
            <a:pPr lvl="1">
              <a:buFontTx/>
              <a:buChar char="-"/>
            </a:pPr>
            <a:r>
              <a:rPr lang="en-US" sz="1600" dirty="0"/>
              <a:t>T</a:t>
            </a:r>
            <a:r>
              <a:rPr lang="en-US" sz="1600" dirty="0" smtClean="0"/>
              <a:t>he Language Flagship</a:t>
            </a:r>
          </a:p>
          <a:p>
            <a:pPr lvl="1">
              <a:buFontTx/>
              <a:buChar char="-"/>
            </a:pPr>
            <a:r>
              <a:rPr lang="en-US" sz="1600" dirty="0" smtClean="0"/>
              <a:t>StarTALK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 lvl="1">
              <a:buFontTx/>
              <a:buChar char="-"/>
            </a:pPr>
            <a:endParaRPr lang="en-US" sz="1600" dirty="0" smtClean="0"/>
          </a:p>
          <a:p>
            <a:pPr lvl="1">
              <a:buFontTx/>
              <a:buChar char="-"/>
            </a:pPr>
            <a:endParaRPr lang="en-US" sz="1600" dirty="0"/>
          </a:p>
          <a:p>
            <a:pPr marL="267881" indent="-267881" defTabSz="410751">
              <a:spcBef>
                <a:spcPts val="2953"/>
              </a:spcBef>
              <a:buSzPct val="100000"/>
              <a:buFontTx/>
              <a:buChar char="•"/>
            </a:pPr>
            <a:endParaRPr lang="en-US" sz="36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100" y="5253285"/>
            <a:ext cx="13589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3823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Briefing Paper: </a:t>
            </a:r>
            <a:r>
              <a:rPr lang="en-US" sz="2400" i="1" dirty="0" smtClean="0"/>
              <a:t>Language and Productivity for All Americans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8400"/>
            <a:ext cx="8229600" cy="4957763"/>
          </a:xfrm>
        </p:spPr>
        <p:txBody>
          <a:bodyPr>
            <a:normAutofit lnSpcReduction="10000"/>
          </a:bodyPr>
          <a:lstStyle/>
          <a:p>
            <a:pPr lvl="0">
              <a:buFontTx/>
              <a:buChar char="-"/>
            </a:pPr>
            <a:r>
              <a:rPr lang="en-US" sz="2000" dirty="0" smtClean="0"/>
              <a:t>Bilingualism confers many cognitive and educational benefits</a:t>
            </a:r>
          </a:p>
          <a:p>
            <a:pPr lvl="1">
              <a:buFontTx/>
              <a:buChar char="-"/>
            </a:pPr>
            <a:r>
              <a:rPr lang="en-US" sz="1600" dirty="0" smtClean="0"/>
              <a:t>No matter how or when acquired</a:t>
            </a:r>
          </a:p>
          <a:p>
            <a:pPr lvl="1">
              <a:buFontTx/>
              <a:buChar char="-"/>
            </a:pPr>
            <a:r>
              <a:rPr lang="en-US" sz="1600" dirty="0" smtClean="0"/>
              <a:t>Language </a:t>
            </a:r>
            <a:r>
              <a:rPr lang="en-US" sz="1600" i="1" dirty="0" smtClean="0"/>
              <a:t>use</a:t>
            </a:r>
            <a:r>
              <a:rPr lang="en-US" sz="1600" dirty="0" smtClean="0"/>
              <a:t> is the key factor – the more the better, higher proficiency correlates with larger effects</a:t>
            </a:r>
          </a:p>
          <a:p>
            <a:pPr lvl="1">
              <a:buFontTx/>
              <a:buChar char="-"/>
            </a:pPr>
            <a:r>
              <a:rPr lang="en-US" sz="1600" dirty="0" smtClean="0"/>
              <a:t>Biliteracy matters, especially for educational effects</a:t>
            </a:r>
          </a:p>
          <a:p>
            <a:pPr>
              <a:buFontTx/>
              <a:buChar char="-"/>
            </a:pPr>
            <a:r>
              <a:rPr lang="en-US" sz="2000" dirty="0" smtClean="0"/>
              <a:t>Educational: </a:t>
            </a:r>
          </a:p>
          <a:p>
            <a:pPr lvl="1">
              <a:buFontTx/>
              <a:buChar char="-"/>
            </a:pPr>
            <a:r>
              <a:rPr lang="en-US" sz="1600" dirty="0" smtClean="0"/>
              <a:t>Children in dual language programs perform better on standardized tests by 5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grade (North Carolina, Portland, SF studies)</a:t>
            </a:r>
          </a:p>
          <a:p>
            <a:pPr lvl="1">
              <a:buFontTx/>
              <a:buChar char="-"/>
            </a:pPr>
            <a:r>
              <a:rPr lang="en-US" sz="1600" dirty="0" smtClean="0"/>
              <a:t>Bilinguals acquire additional languages much faster – 2x as fast if the languages are related (e.g., French and Spanish); but this holds even for unrelated languages </a:t>
            </a:r>
          </a:p>
          <a:p>
            <a:pPr>
              <a:buFontTx/>
              <a:buChar char="-"/>
            </a:pPr>
            <a:r>
              <a:rPr lang="en-US" sz="2000" dirty="0" smtClean="0"/>
              <a:t>Cognitive</a:t>
            </a:r>
          </a:p>
          <a:p>
            <a:pPr lvl="1">
              <a:buFontTx/>
              <a:buChar char="-"/>
            </a:pPr>
            <a:r>
              <a:rPr lang="en-US" sz="1600" dirty="0" smtClean="0"/>
              <a:t>Infants in bilingual households process information more efficiently</a:t>
            </a:r>
          </a:p>
          <a:p>
            <a:pPr lvl="1">
              <a:buFontTx/>
              <a:buChar char="-"/>
            </a:pPr>
            <a:r>
              <a:rPr lang="en-US" sz="1600" dirty="0" smtClean="0"/>
              <a:t>Bilingual children have better executive control (attention, planning)</a:t>
            </a:r>
          </a:p>
          <a:p>
            <a:pPr lvl="1">
              <a:buFontTx/>
              <a:buChar char="-"/>
            </a:pPr>
            <a:r>
              <a:rPr lang="en-US" sz="1600" dirty="0" smtClean="0"/>
              <a:t>Bilingualism in adults correlates with a 5-year delay in the onset of the symptoms of Alzheimer’s disease</a:t>
            </a:r>
          </a:p>
          <a:p>
            <a:pPr lvl="1">
              <a:buFontTx/>
              <a:buChar char="-"/>
            </a:pPr>
            <a:r>
              <a:rPr lang="en-US" sz="1600" dirty="0" smtClean="0"/>
              <a:t>Bilingualism in adults slows other cognitive decay later in life (memory, task switching, attention)</a:t>
            </a:r>
          </a:p>
          <a:p>
            <a:pPr lvl="1">
              <a:buFontTx/>
              <a:buChar char="-"/>
            </a:pPr>
            <a:endParaRPr lang="en-US" sz="1600" dirty="0" smtClean="0"/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endParaRPr lang="en-US" sz="1600" dirty="0" smtClean="0"/>
          </a:p>
          <a:p>
            <a:pPr lvl="1">
              <a:buFontTx/>
              <a:buChar char="-"/>
            </a:pPr>
            <a:endParaRPr lang="en-US" sz="1600" dirty="0"/>
          </a:p>
          <a:p>
            <a:pPr marL="267881" indent="-267881" defTabSz="410751">
              <a:spcBef>
                <a:spcPts val="2953"/>
              </a:spcBef>
              <a:buSzPct val="100000"/>
              <a:buFontTx/>
              <a:buChar char="•"/>
            </a:pPr>
            <a:endParaRPr lang="en-US" sz="36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100" y="5253285"/>
            <a:ext cx="13589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1028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Briefing Paper: </a:t>
            </a:r>
            <a:r>
              <a:rPr lang="en-US" sz="2400" i="1" dirty="0" smtClean="0"/>
              <a:t>Language </a:t>
            </a:r>
            <a:r>
              <a:rPr lang="en-US" sz="2400" i="1" dirty="0"/>
              <a:t>and the Fulfillment of the Potential of all </a:t>
            </a:r>
            <a:r>
              <a:rPr lang="en-US" sz="2400" i="1" dirty="0" smtClean="0"/>
              <a:t>Americans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8400"/>
            <a:ext cx="8229600" cy="49577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2000" dirty="0" smtClean="0"/>
          </a:p>
          <a:p>
            <a:pPr lvl="0">
              <a:buFontTx/>
              <a:buChar char="-"/>
            </a:pPr>
            <a:r>
              <a:rPr lang="en-US" sz="2000" dirty="0" smtClean="0"/>
              <a:t>60 million Americans speak a language other than English at home</a:t>
            </a:r>
          </a:p>
          <a:p>
            <a:pPr lvl="0">
              <a:buFontTx/>
              <a:buChar char="-"/>
            </a:pPr>
            <a:r>
              <a:rPr lang="en-US" sz="2000" dirty="0" smtClean="0"/>
              <a:t>We don’t have enough programs for heritage language speakers to maintain their home languages</a:t>
            </a:r>
          </a:p>
          <a:p>
            <a:pPr lvl="0">
              <a:buFontTx/>
              <a:buChar char="-"/>
            </a:pPr>
            <a:r>
              <a:rPr lang="en-US" sz="2000" dirty="0" smtClean="0"/>
              <a:t>English Language Learner programs, required by Federal law as a matter of civil rights, are also insufficient for the demand</a:t>
            </a:r>
          </a:p>
          <a:p>
            <a:pPr lvl="1">
              <a:buFontTx/>
              <a:buChar char="-"/>
            </a:pPr>
            <a:r>
              <a:rPr lang="en-US" sz="1600" dirty="0" smtClean="0"/>
              <a:t>Dual Language has emerged in the past ten years as the most effective ELL program</a:t>
            </a:r>
          </a:p>
          <a:p>
            <a:pPr lvl="1">
              <a:buFontTx/>
              <a:buChar char="-"/>
            </a:pPr>
            <a:r>
              <a:rPr lang="en-US" sz="1600" dirty="0" smtClean="0"/>
              <a:t>But teacher shortages and funding shortages limit the capacity</a:t>
            </a:r>
          </a:p>
          <a:p>
            <a:pPr>
              <a:buFontTx/>
              <a:buChar char="-"/>
            </a:pPr>
            <a:r>
              <a:rPr lang="en-US" sz="2000" dirty="0" smtClean="0"/>
              <a:t>Civil Rights regulations ensure access to social services for those who can’t speak English</a:t>
            </a:r>
          </a:p>
          <a:p>
            <a:pPr lvl="1">
              <a:buFontTx/>
              <a:buChar char="-"/>
            </a:pPr>
            <a:r>
              <a:rPr lang="en-US" sz="1600" dirty="0" smtClean="0"/>
              <a:t>Capacity has not grown as fast as the demand, especially in languages of lesser diffusion</a:t>
            </a:r>
          </a:p>
          <a:p>
            <a:pPr lvl="1">
              <a:buFontTx/>
              <a:buChar char="-"/>
            </a:pPr>
            <a:r>
              <a:rPr lang="en-US" sz="1600" dirty="0" smtClean="0"/>
              <a:t>Discrimination persists, especially in the workplace</a:t>
            </a:r>
          </a:p>
          <a:p>
            <a:pPr lvl="1">
              <a:buFontTx/>
              <a:buChar char="-"/>
            </a:pPr>
            <a:endParaRPr lang="en-US" sz="1600" dirty="0" smtClean="0"/>
          </a:p>
          <a:p>
            <a:pPr lvl="0">
              <a:buFontTx/>
              <a:buChar char="-"/>
            </a:pPr>
            <a:endParaRPr lang="en-US" sz="2000" dirty="0" smtClean="0"/>
          </a:p>
          <a:p>
            <a:pPr lvl="1">
              <a:buFontTx/>
              <a:buChar char="-"/>
            </a:pPr>
            <a:endParaRPr lang="en-US" sz="1600" dirty="0" smtClean="0"/>
          </a:p>
          <a:p>
            <a:pPr marL="267881" indent="-267881" defTabSz="410751">
              <a:spcBef>
                <a:spcPts val="2953"/>
              </a:spcBef>
              <a:buSzPct val="100000"/>
              <a:buFontTx/>
              <a:buChar char="•"/>
            </a:pPr>
            <a:endParaRPr lang="en-US" sz="36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100" y="5253285"/>
            <a:ext cx="13589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1028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Bill Rivers, </a:t>
            </a:r>
            <a:r>
              <a:rPr lang="en-US" sz="3300" dirty="0" smtClean="0">
                <a:hlinkClick r:id="rId2"/>
              </a:rPr>
              <a:t>wrivers@languagepolicy.org</a:t>
            </a:r>
            <a:endParaRPr lang="en-US" sz="3300" dirty="0" smtClean="0"/>
          </a:p>
          <a:p>
            <a:pPr marL="0" indent="0">
              <a:buNone/>
            </a:pPr>
            <a:endParaRPr lang="en-US" sz="3300" dirty="0" smtClean="0"/>
          </a:p>
          <a:p>
            <a:endParaRPr lang="en-US" sz="3300" dirty="0" smtClean="0"/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100" y="5253285"/>
            <a:ext cx="13589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9706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Growing our Enrollments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600" dirty="0" smtClean="0"/>
              <a:t>2013-14 Data: 30% increase in K-12 enrollments since 2007</a:t>
            </a:r>
          </a:p>
          <a:p>
            <a:r>
              <a:rPr lang="en-US" sz="3600" dirty="0" smtClean="0"/>
              <a:t>K-12 survey funded by DLNSEO</a:t>
            </a:r>
          </a:p>
          <a:p>
            <a:r>
              <a:rPr lang="en-US" sz="3600" dirty="0" smtClean="0"/>
              <a:t>Done by: American Councils with ACTFL, NCSSFL, MLA, CAL</a:t>
            </a:r>
          </a:p>
          <a:p>
            <a:r>
              <a:rPr lang="en-US" sz="3600" dirty="0" smtClean="0"/>
              <a:t>K-12 enrolments: </a:t>
            </a:r>
          </a:p>
          <a:p>
            <a:pPr lvl="1"/>
            <a:r>
              <a:rPr lang="en-US" dirty="0" smtClean="0"/>
              <a:t>10.9m of 54.1m students</a:t>
            </a:r>
          </a:p>
          <a:p>
            <a:pPr lvl="1"/>
            <a:r>
              <a:rPr lang="en-US" dirty="0" smtClean="0"/>
              <a:t>21% of HS students in 2013-2014</a:t>
            </a:r>
          </a:p>
          <a:p>
            <a:pPr lvl="1"/>
            <a:r>
              <a:rPr lang="en-US" dirty="0" smtClean="0"/>
              <a:t>16</a:t>
            </a:r>
            <a:r>
              <a:rPr lang="en-US" dirty="0"/>
              <a:t>% of HS students in </a:t>
            </a:r>
            <a:r>
              <a:rPr lang="en-US" dirty="0" smtClean="0"/>
              <a:t>2007</a:t>
            </a:r>
          </a:p>
          <a:p>
            <a:pPr lvl="1"/>
            <a:r>
              <a:rPr lang="en-US" dirty="0" smtClean="0"/>
              <a:t>31% </a:t>
            </a:r>
            <a:r>
              <a:rPr lang="en-US" b="1" dirty="0" smtClean="0"/>
              <a:t>INCREASE </a:t>
            </a:r>
            <a:endParaRPr lang="en-US" dirty="0" smtClean="0"/>
          </a:p>
          <a:p>
            <a:r>
              <a:rPr lang="en-US" dirty="0" smtClean="0"/>
              <a:t>Higher education</a:t>
            </a:r>
          </a:p>
          <a:p>
            <a:pPr lvl="1"/>
            <a:r>
              <a:rPr lang="en-US" dirty="0" smtClean="0"/>
              <a:t>MLA self-funded survey in 2012-2013</a:t>
            </a:r>
          </a:p>
          <a:p>
            <a:pPr lvl="1"/>
            <a:r>
              <a:rPr lang="en-US" dirty="0" smtClean="0"/>
              <a:t>2013: 1.52m enrollments in higher education</a:t>
            </a:r>
          </a:p>
          <a:p>
            <a:pPr lvl="1"/>
            <a:r>
              <a:rPr lang="en-US" dirty="0" smtClean="0"/>
              <a:t>2009: 1.61m enrollments in higher education</a:t>
            </a:r>
          </a:p>
          <a:p>
            <a:pPr lvl="1"/>
            <a:r>
              <a:rPr lang="en-US" dirty="0" smtClean="0"/>
              <a:t>Higher education enrollments have declined by from 8.7% to 8.1 % of overall enrollments in higher education, a 6.9% </a:t>
            </a:r>
            <a:endParaRPr lang="en-US" b="1" dirty="0" smtClean="0"/>
          </a:p>
          <a:p>
            <a:r>
              <a:rPr lang="en-US" sz="3600" b="1" dirty="0" smtClean="0"/>
              <a:t>Questions: </a:t>
            </a:r>
            <a:r>
              <a:rPr lang="en-US" sz="3600" dirty="0" smtClean="0"/>
              <a:t>Growth in immersions? Proficiency outcomes? Articulation?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100" y="5253285"/>
            <a:ext cx="13589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040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Washington: Looking Forwards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8400"/>
            <a:ext cx="8229600" cy="4957763"/>
          </a:xfrm>
        </p:spPr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en-US" sz="2000" dirty="0" smtClean="0"/>
              <a:t>New Administration: JNCL-NCLIS has made contact with the Trump Administration and we are making the case:</a:t>
            </a:r>
          </a:p>
          <a:p>
            <a:pPr lvl="1">
              <a:buFontTx/>
              <a:buChar char="-"/>
            </a:pPr>
            <a:r>
              <a:rPr lang="en-US" sz="2000" dirty="0"/>
              <a:t>Education</a:t>
            </a:r>
          </a:p>
          <a:p>
            <a:pPr lvl="1">
              <a:buFontTx/>
              <a:buChar char="-"/>
            </a:pPr>
            <a:r>
              <a:rPr lang="en-US" sz="2000" dirty="0" smtClean="0"/>
              <a:t>DoD</a:t>
            </a:r>
          </a:p>
          <a:p>
            <a:pPr lvl="1">
              <a:buFontTx/>
              <a:buChar char="-"/>
            </a:pPr>
            <a:r>
              <a:rPr lang="en-US" sz="2000" dirty="0" smtClean="0"/>
              <a:t>IC</a:t>
            </a:r>
          </a:p>
          <a:p>
            <a:pPr lvl="1">
              <a:buFontTx/>
              <a:buChar char="-"/>
            </a:pPr>
            <a:r>
              <a:rPr lang="en-US" sz="2000" dirty="0" smtClean="0"/>
              <a:t>Commerce/Labor</a:t>
            </a:r>
          </a:p>
          <a:p>
            <a:pPr>
              <a:buFontTx/>
              <a:buChar char="-"/>
            </a:pPr>
            <a:r>
              <a:rPr lang="en-US" sz="2000" dirty="0" smtClean="0"/>
              <a:t>A new administration:</a:t>
            </a:r>
          </a:p>
          <a:p>
            <a:pPr lvl="1">
              <a:buFontTx/>
              <a:buChar char="-"/>
            </a:pPr>
            <a:r>
              <a:rPr lang="en-US" sz="2000" dirty="0" smtClean="0"/>
              <a:t>4,100 appointees</a:t>
            </a:r>
          </a:p>
          <a:p>
            <a:pPr lvl="1">
              <a:buFontTx/>
              <a:buChar char="-"/>
            </a:pPr>
            <a:r>
              <a:rPr lang="en-US" sz="2000" dirty="0" smtClean="0"/>
              <a:t>Who need to be educated:</a:t>
            </a:r>
          </a:p>
          <a:p>
            <a:pPr lvl="2">
              <a:buFontTx/>
              <a:buChar char="-"/>
            </a:pPr>
            <a:r>
              <a:rPr lang="en-US" sz="2000" dirty="0" smtClean="0"/>
              <a:t>Why language matters</a:t>
            </a:r>
          </a:p>
          <a:p>
            <a:pPr lvl="2">
              <a:buFontTx/>
              <a:buChar char="-"/>
            </a:pPr>
            <a:r>
              <a:rPr lang="en-US" sz="2000" dirty="0" smtClean="0"/>
              <a:t>Our programs</a:t>
            </a:r>
          </a:p>
          <a:p>
            <a:pPr>
              <a:buFontTx/>
              <a:buChar char="-"/>
            </a:pPr>
            <a:r>
              <a:rPr lang="en-US" sz="2000" dirty="0" smtClean="0"/>
              <a:t>Opportunity!</a:t>
            </a:r>
          </a:p>
          <a:p>
            <a:pPr>
              <a:buFontTx/>
              <a:buChar char="-"/>
            </a:pPr>
            <a:r>
              <a:rPr lang="en-US" sz="2000" dirty="0" smtClean="0"/>
              <a:t>We have the right message, the right data, the right results!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100" y="5253285"/>
            <a:ext cx="13589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1115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American Academy of Arts and Sciences &amp;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600" dirty="0" smtClean="0"/>
              <a:t>AAAS – founded in 1780 by John Adams and others</a:t>
            </a:r>
          </a:p>
          <a:p>
            <a:r>
              <a:rPr lang="en-US" sz="3600" dirty="0" smtClean="0"/>
              <a:t>Oldest US Academy,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oldest in the world after the Royal Academy</a:t>
            </a:r>
            <a:endParaRPr lang="en-US" sz="3600" dirty="0"/>
          </a:p>
          <a:p>
            <a:r>
              <a:rPr lang="en-US" sz="3600" dirty="0" smtClean="0"/>
              <a:t>2013: </a:t>
            </a:r>
            <a:r>
              <a:rPr lang="en-US" sz="3600" i="1" dirty="0" smtClean="0"/>
              <a:t>The Heart of the Matter –</a:t>
            </a:r>
            <a:r>
              <a:rPr lang="en-US" sz="3600" dirty="0" smtClean="0"/>
              <a:t> Commission on the Humanities and Social Sciences; </a:t>
            </a:r>
          </a:p>
          <a:p>
            <a:pPr lvl="1"/>
            <a:r>
              <a:rPr lang="en-US" dirty="0" smtClean="0"/>
              <a:t>Requested by Congress in 2012</a:t>
            </a:r>
          </a:p>
          <a:p>
            <a:r>
              <a:rPr lang="en-US" dirty="0" smtClean="0"/>
              <a:t>2013 – participant in the </a:t>
            </a:r>
            <a:r>
              <a:rPr lang="en-US" i="1" dirty="0" smtClean="0"/>
              <a:t>Languages for All</a:t>
            </a:r>
            <a:r>
              <a:rPr lang="en-US" dirty="0" smtClean="0"/>
              <a:t> summit</a:t>
            </a:r>
          </a:p>
          <a:p>
            <a:r>
              <a:rPr lang="en-US" dirty="0" smtClean="0"/>
              <a:t>2014 –request from Congress to AAAS to assess the impact of language on the national interest</a:t>
            </a:r>
          </a:p>
          <a:p>
            <a:pPr lvl="1"/>
            <a:r>
              <a:rPr lang="en-US" dirty="0" smtClean="0"/>
              <a:t>First broad based, Congressionally requested study since 1979 (Perkins Commission)</a:t>
            </a:r>
          </a:p>
          <a:p>
            <a:r>
              <a:rPr lang="en-US" dirty="0" smtClean="0"/>
              <a:t>July 2015 – Commission established</a:t>
            </a:r>
          </a:p>
          <a:p>
            <a:r>
              <a:rPr lang="en-US" dirty="0" smtClean="0"/>
              <a:t>New commission will work through 2016 to assess the impact of FL on education, global security, economic growth, and social justice</a:t>
            </a:r>
          </a:p>
          <a:p>
            <a:r>
              <a:rPr lang="en-US" dirty="0" smtClean="0"/>
              <a:t>Then spend a second year proselytizing </a:t>
            </a:r>
          </a:p>
          <a:p>
            <a:r>
              <a:rPr lang="en-US" dirty="0" smtClean="0"/>
              <a:t>JNCL-NCLIS, ACTFL, CAL, American Councils, CASL, and others have been working on this project for 2 years</a:t>
            </a:r>
          </a:p>
          <a:p>
            <a:endParaRPr lang="en-US" dirty="0" smtClean="0"/>
          </a:p>
          <a:p>
            <a:endParaRPr lang="en-US" sz="36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100" y="5253285"/>
            <a:ext cx="13589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250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98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AAAS House Letter_11.21.14 (5)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886" r="-30886"/>
          <a:stretch/>
        </p:blipFill>
        <p:spPr>
          <a:xfrm>
            <a:off x="457200" y="274638"/>
            <a:ext cx="8229600" cy="6583362"/>
          </a:xfrm>
        </p:spPr>
      </p:pic>
    </p:spTree>
    <p:extLst>
      <p:ext uri="{BB962C8B-B14F-4D97-AF65-F5344CB8AC3E}">
        <p14:creationId xmlns:p14="http://schemas.microsoft.com/office/powerpoint/2010/main" val="1136324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AAAS House Letter_11.21.14 (5)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926" r="-52926"/>
          <a:stretch>
            <a:fillRect/>
          </a:stretch>
        </p:blipFill>
        <p:spPr>
          <a:xfrm>
            <a:off x="457200" y="660400"/>
            <a:ext cx="8229600" cy="5465763"/>
          </a:xfrm>
        </p:spPr>
      </p:pic>
    </p:spTree>
    <p:extLst>
      <p:ext uri="{BB962C8B-B14F-4D97-AF65-F5344CB8AC3E}">
        <p14:creationId xmlns:p14="http://schemas.microsoft.com/office/powerpoint/2010/main" val="2602056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Commission members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Autofit/>
          </a:bodyPr>
          <a:lstStyle/>
          <a:p>
            <a:r>
              <a:rPr lang="en-US" sz="1400" dirty="0" smtClean="0">
                <a:latin typeface="Calibri (Body)"/>
                <a:cs typeface="Calibri (Body)"/>
              </a:rPr>
              <a:t>Chair</a:t>
            </a:r>
            <a:r>
              <a:rPr lang="en-US" sz="1400" dirty="0">
                <a:latin typeface="Calibri (Body)"/>
                <a:cs typeface="Calibri (Body)"/>
              </a:rPr>
              <a:t>: Dr. Paul LeClerc, former CEO, NYPL and former president, CUNY-Hunter</a:t>
            </a:r>
          </a:p>
          <a:p>
            <a:r>
              <a:rPr lang="en-US" sz="1400" dirty="0">
                <a:latin typeface="Calibri (Body)"/>
                <a:cs typeface="Calibri (Body)"/>
              </a:rPr>
              <a:t>Members as of </a:t>
            </a:r>
            <a:r>
              <a:rPr lang="en-US" sz="1400" dirty="0" smtClean="0">
                <a:latin typeface="Calibri (Body)"/>
                <a:cs typeface="Calibri (Body)"/>
              </a:rPr>
              <a:t>11/15/16 (</a:t>
            </a:r>
            <a:r>
              <a:rPr lang="en-US" sz="1400" dirty="0">
                <a:latin typeface="Calibri (Body)"/>
                <a:cs typeface="Calibri (Body)"/>
              </a:rPr>
              <a:t>* denotes a fellow of AAAS):</a:t>
            </a:r>
          </a:p>
          <a:p>
            <a:pPr lvl="1"/>
            <a:r>
              <a:rPr lang="en-US" sz="1400" dirty="0">
                <a:latin typeface="Calibri (Body)"/>
                <a:cs typeface="Calibri (Body)"/>
              </a:rPr>
              <a:t>Dr. Dan Davidson, President, American Councils for International Education</a:t>
            </a:r>
          </a:p>
          <a:p>
            <a:pPr lvl="1"/>
            <a:r>
              <a:rPr lang="en-US" sz="1400" dirty="0">
                <a:latin typeface="Calibri (Body)"/>
                <a:cs typeface="Calibri (Body)"/>
              </a:rPr>
              <a:t>Ms. Marty Abbott, Executive Director, ACTFL</a:t>
            </a:r>
          </a:p>
          <a:p>
            <a:pPr lvl="1"/>
            <a:r>
              <a:rPr lang="en-US" sz="1400" dirty="0">
                <a:latin typeface="Calibri (Body)"/>
                <a:cs typeface="Calibri (Body)"/>
              </a:rPr>
              <a:t>Dr. Rosemary Feal, Executive Director, </a:t>
            </a:r>
            <a:r>
              <a:rPr lang="en-US" sz="1400" dirty="0" smtClean="0">
                <a:latin typeface="Calibri (Body)"/>
                <a:cs typeface="Calibri (Body)"/>
              </a:rPr>
              <a:t>MLA</a:t>
            </a:r>
          </a:p>
          <a:p>
            <a:pPr lvl="1"/>
            <a:r>
              <a:rPr lang="en-US" sz="1400" dirty="0" smtClean="0">
                <a:latin typeface="Calibri (Body)"/>
                <a:cs typeface="Calibri (Body)"/>
              </a:rPr>
              <a:t>Dr. Brian Edwards,* Northwestern University</a:t>
            </a:r>
            <a:endParaRPr lang="en-US" sz="1400" dirty="0">
              <a:latin typeface="Calibri (Body)"/>
              <a:cs typeface="Calibri (Body)"/>
            </a:endParaRPr>
          </a:p>
          <a:p>
            <a:pPr lvl="1"/>
            <a:r>
              <a:rPr lang="en-US" sz="1400" dirty="0">
                <a:latin typeface="Calibri (Body)"/>
                <a:cs typeface="Calibri (Body)"/>
              </a:rPr>
              <a:t>Amb. Karl Eikenberry*, LTG, USA (ret.), Stanford University</a:t>
            </a:r>
          </a:p>
          <a:p>
            <a:pPr lvl="1"/>
            <a:r>
              <a:rPr lang="en-US" sz="1400" dirty="0">
                <a:latin typeface="Calibri (Body)"/>
                <a:cs typeface="Calibri (Body)"/>
              </a:rPr>
              <a:t>Dr. Pauline Yu*, President, American Council of Learned Societies</a:t>
            </a:r>
          </a:p>
          <a:p>
            <a:pPr lvl="1"/>
            <a:r>
              <a:rPr lang="en-US" sz="1400" dirty="0">
                <a:latin typeface="Calibri (Body)"/>
                <a:cs typeface="Calibri (Body)"/>
              </a:rPr>
              <a:t>Dr. Nicholas Dirks*, Chancellor, University of California (Berkeley)</a:t>
            </a:r>
          </a:p>
          <a:p>
            <a:pPr lvl="1"/>
            <a:r>
              <a:rPr lang="en-US" sz="1400" dirty="0">
                <a:latin typeface="Calibri (Body)"/>
                <a:cs typeface="Calibri (Body)"/>
              </a:rPr>
              <a:t>Ms. Jessie Little Doe Baird, Wôpanâak Nation</a:t>
            </a:r>
          </a:p>
          <a:p>
            <a:pPr lvl="1"/>
            <a:r>
              <a:rPr lang="en-US" sz="1400" dirty="0">
                <a:latin typeface="Calibri (Body)"/>
                <a:cs typeface="Calibri (Body)"/>
              </a:rPr>
              <a:t>Dr. Mark Aronoff*, SUNY-Stonybrook Dept. of Linguistics</a:t>
            </a:r>
          </a:p>
          <a:p>
            <a:pPr lvl="1"/>
            <a:r>
              <a:rPr lang="en-US" sz="1400" dirty="0">
                <a:latin typeface="Calibri (Body)"/>
                <a:cs typeface="Calibri (Body)"/>
              </a:rPr>
              <a:t>Dr. Phil Rubin, Haskins Lab</a:t>
            </a:r>
          </a:p>
          <a:p>
            <a:pPr lvl="1"/>
            <a:r>
              <a:rPr lang="en-US" sz="1400" dirty="0" smtClean="0">
                <a:latin typeface="Calibri (Body)"/>
                <a:cs typeface="Calibri (Body)"/>
              </a:rPr>
              <a:t>Dr. Ruben Rumbaut, University of California, Irvine</a:t>
            </a:r>
          </a:p>
          <a:p>
            <a:pPr lvl="1"/>
            <a:r>
              <a:rPr lang="en-US" sz="1400" dirty="0" smtClean="0">
                <a:latin typeface="Calibri (Body)"/>
                <a:cs typeface="Calibri (Body)"/>
              </a:rPr>
              <a:t>Hon</a:t>
            </a:r>
            <a:r>
              <a:rPr lang="en-US" sz="1400" dirty="0">
                <a:latin typeface="Calibri (Body)"/>
                <a:cs typeface="Calibri (Body)"/>
              </a:rPr>
              <a:t>. Diane Wood*, Chief Judge, US Court of Appeals, 7</a:t>
            </a:r>
            <a:r>
              <a:rPr lang="en-US" sz="1400" baseline="30000" dirty="0">
                <a:latin typeface="Calibri (Body)"/>
                <a:cs typeface="Calibri (Body)"/>
              </a:rPr>
              <a:t>th</a:t>
            </a:r>
            <a:r>
              <a:rPr lang="en-US" sz="1400" dirty="0">
                <a:latin typeface="Calibri (Body)"/>
                <a:cs typeface="Calibri (Body)"/>
              </a:rPr>
              <a:t> Circuit</a:t>
            </a:r>
          </a:p>
          <a:p>
            <a:pPr lvl="1"/>
            <a:r>
              <a:rPr lang="en-US" sz="1400" dirty="0">
                <a:latin typeface="Calibri (Body)"/>
                <a:cs typeface="Calibri (Body)"/>
              </a:rPr>
              <a:t>Dr. Carol Gluck*, Columbia </a:t>
            </a:r>
            <a:r>
              <a:rPr lang="en-US" sz="1400" dirty="0" smtClean="0">
                <a:latin typeface="Calibri (Body)"/>
                <a:cs typeface="Calibri (Body)"/>
              </a:rPr>
              <a:t>University</a:t>
            </a:r>
          </a:p>
          <a:p>
            <a:pPr lvl="1"/>
            <a:r>
              <a:rPr lang="en-US" sz="1400" dirty="0" smtClean="0">
                <a:latin typeface="Calibri (Body)"/>
                <a:cs typeface="Calibri (Body)"/>
              </a:rPr>
              <a:t>Ken Wallach, Executive Chairman, Central National Gottesman</a:t>
            </a:r>
            <a:endParaRPr lang="en-US" sz="1400" dirty="0">
              <a:latin typeface="Calibri (Body)"/>
              <a:cs typeface="Calibri (Body)"/>
            </a:endParaRPr>
          </a:p>
          <a:p>
            <a:pPr lvl="1"/>
            <a:r>
              <a:rPr lang="en-US" sz="1400" dirty="0">
                <a:latin typeface="Calibri (Body)"/>
                <a:cs typeface="Calibri (Body)"/>
              </a:rPr>
              <a:t>Dr. Hunter Rawlings*, American Association of </a:t>
            </a:r>
            <a:r>
              <a:rPr lang="en-US" sz="1400" dirty="0" smtClean="0">
                <a:latin typeface="Calibri (Body)"/>
                <a:cs typeface="Calibri (Body)"/>
              </a:rPr>
              <a:t>Universities</a:t>
            </a:r>
          </a:p>
          <a:p>
            <a:pPr lvl="1"/>
            <a:r>
              <a:rPr lang="en-US" sz="1400" dirty="0" smtClean="0">
                <a:latin typeface="Calibri (Body)"/>
                <a:cs typeface="Calibri (Body)"/>
              </a:rPr>
              <a:t>Dr. David S. C. Chu, President, instituted for Defense Atlases</a:t>
            </a:r>
            <a:endParaRPr lang="en-US" sz="1400" dirty="0">
              <a:latin typeface="Calibri (Body)"/>
              <a:cs typeface="Calibri (Body)"/>
            </a:endParaRPr>
          </a:p>
          <a:p>
            <a:pPr lvl="1"/>
            <a:r>
              <a:rPr lang="en-US" sz="1400" dirty="0">
                <a:latin typeface="Calibri (Body)"/>
                <a:cs typeface="Calibri (Body)"/>
              </a:rPr>
              <a:t>Amb. Nancy McEldowney, Foreign Service Institute</a:t>
            </a:r>
          </a:p>
          <a:p>
            <a:pPr lvl="1"/>
            <a:r>
              <a:rPr lang="en-US" sz="1400" dirty="0" smtClean="0">
                <a:latin typeface="Calibri (Body)"/>
                <a:cs typeface="Calibri (Body)"/>
              </a:rPr>
              <a:t>Dr. Marta </a:t>
            </a:r>
            <a:r>
              <a:rPr lang="en-US" sz="1400" dirty="0">
                <a:latin typeface="Calibri (Body)"/>
                <a:cs typeface="Calibri (Body)"/>
              </a:rPr>
              <a:t>Tienda*, Princeton </a:t>
            </a:r>
            <a:r>
              <a:rPr lang="en-US" sz="1400" dirty="0" smtClean="0">
                <a:latin typeface="Calibri (Body)"/>
                <a:cs typeface="Calibri (Body)"/>
              </a:rPr>
              <a:t>University</a:t>
            </a:r>
            <a:endParaRPr lang="en-US" sz="1400" dirty="0">
              <a:latin typeface="Calibri (Body)"/>
              <a:cs typeface="Calibri (Body)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100" y="5253285"/>
            <a:ext cx="13589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4234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for the Commission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Presentation of the Report: February 28, Washington, DC</a:t>
            </a:r>
          </a:p>
          <a:p>
            <a:r>
              <a:rPr lang="en-US" dirty="0" smtClean="0"/>
              <a:t>Data report: State of Languages in the US</a:t>
            </a:r>
          </a:p>
          <a:p>
            <a:r>
              <a:rPr lang="en-US" dirty="0" smtClean="0"/>
              <a:t>Briefing papers:</a:t>
            </a:r>
          </a:p>
          <a:p>
            <a:pPr lvl="1"/>
            <a:r>
              <a:rPr lang="en-US" dirty="0" smtClean="0"/>
              <a:t>America’s Languages: Challenges and Promise: American Councils Research Center</a:t>
            </a:r>
          </a:p>
          <a:p>
            <a:pPr lvl="1"/>
            <a:r>
              <a:rPr lang="en-US" dirty="0" smtClean="0"/>
              <a:t>The Contribution of Language to the Economic Interests of the US: JNCL</a:t>
            </a:r>
          </a:p>
          <a:p>
            <a:pPr lvl="1"/>
            <a:r>
              <a:rPr lang="en-US" dirty="0" smtClean="0"/>
              <a:t>Language and Global Security: McGinn Associates</a:t>
            </a:r>
          </a:p>
          <a:p>
            <a:pPr lvl="1"/>
            <a:r>
              <a:rPr lang="en-US" dirty="0" smtClean="0"/>
              <a:t>Language, Education, and Cognition: Penn State University, Center for Language Science</a:t>
            </a:r>
          </a:p>
          <a:p>
            <a:pPr lvl="1"/>
            <a:r>
              <a:rPr lang="en-US" dirty="0" smtClean="0"/>
              <a:t>Language Preservation and Language Access: Center for Applied Linguistics</a:t>
            </a:r>
          </a:p>
          <a:p>
            <a:r>
              <a:rPr lang="en-US" dirty="0" smtClean="0"/>
              <a:t>2017-2018: evangelizing</a:t>
            </a:r>
          </a:p>
          <a:p>
            <a:r>
              <a:rPr lang="en-US" sz="2800" dirty="0">
                <a:latin typeface="Calibri (Body)"/>
                <a:cs typeface="Calibri (Body)"/>
                <a:hlinkClick r:id="rId2"/>
              </a:rPr>
              <a:t>https://www.amacad.org/content/Research/researchproject.aspx?i=21896</a:t>
            </a:r>
            <a:r>
              <a:rPr lang="en-US" sz="2800" dirty="0">
                <a:latin typeface="Calibri (Body)"/>
                <a:cs typeface="Calibri (Body)"/>
              </a:rPr>
              <a:t> </a:t>
            </a:r>
            <a:r>
              <a:rPr lang="en-US" dirty="0" smtClean="0"/>
              <a:t> </a:t>
            </a:r>
          </a:p>
          <a:p>
            <a:pPr marL="0" lvl="0" indent="0">
              <a:buNone/>
            </a:pPr>
            <a:endParaRPr lang="en-US" dirty="0"/>
          </a:p>
          <a:p>
            <a:pPr marL="267881" indent="-267881" defTabSz="410751">
              <a:spcBef>
                <a:spcPts val="2953"/>
              </a:spcBef>
              <a:buSzPct val="100000"/>
              <a:buFontTx/>
              <a:buChar char="•"/>
            </a:pPr>
            <a:endParaRPr lang="en-US" sz="36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100" y="5253285"/>
            <a:ext cx="13589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586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Case for </a:t>
            </a:r>
            <a:r>
              <a:rPr lang="en-US" dirty="0" smtClean="0"/>
              <a:t>Languages: </a:t>
            </a:r>
            <a:r>
              <a:rPr lang="en-US" dirty="0" smtClean="0"/>
              <a:t>The Commission’s white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6000" dirty="0"/>
              <a:t>Briefing papers requested by the Commission; aligned with the questions asked by the </a:t>
            </a:r>
            <a:r>
              <a:rPr lang="en-US" sz="6000" dirty="0" smtClean="0"/>
              <a:t>Congress</a:t>
            </a:r>
          </a:p>
          <a:p>
            <a:r>
              <a:rPr lang="en-US" sz="6000" dirty="0" smtClean="0"/>
              <a:t>Available on website</a:t>
            </a:r>
          </a:p>
          <a:p>
            <a:r>
              <a:rPr lang="en-US" sz="6000" dirty="0" smtClean="0"/>
              <a:t>Cover </a:t>
            </a:r>
            <a:r>
              <a:rPr lang="en-US" sz="6000" b="1" i="1" u="sng" dirty="0" smtClean="0"/>
              <a:t>all</a:t>
            </a:r>
            <a:r>
              <a:rPr lang="en-US" sz="6000" dirty="0" smtClean="0"/>
              <a:t> the bases for language advocacy!</a:t>
            </a:r>
            <a:endParaRPr lang="en-US" sz="6000" dirty="0"/>
          </a:p>
          <a:p>
            <a:r>
              <a:rPr lang="en-US" sz="6400" dirty="0"/>
              <a:t>America’s Languages: Challenges and Promise: American Councils Research Center (Richard D. Brecht, lead author)</a:t>
            </a:r>
          </a:p>
          <a:p>
            <a:r>
              <a:rPr lang="en-US" sz="6400" dirty="0"/>
              <a:t>The Contribution of Language to the Economic Interests of the US: JNCL (Bill Rivers, lead author)</a:t>
            </a:r>
          </a:p>
          <a:p>
            <a:r>
              <a:rPr lang="en-US" sz="6400" dirty="0"/>
              <a:t>Foreign Language, Cultural Diplomacy, and Global Security: McGinn Associates (Gail McGinn, lead author)</a:t>
            </a:r>
          </a:p>
          <a:p>
            <a:r>
              <a:rPr lang="en-US" sz="6400" dirty="0"/>
              <a:t>Language and Productivity for All Americans: Penn State University, Center for Language Science (Judy Kroll, lead author)</a:t>
            </a:r>
          </a:p>
          <a:p>
            <a:r>
              <a:rPr lang="en-US" sz="6400" dirty="0"/>
              <a:t>Language Preservation and Language Access: Center for Applied Linguistics (Terry Wiley, lead author)</a:t>
            </a:r>
          </a:p>
          <a:p>
            <a:pPr marL="267881" indent="-267881" defTabSz="410751">
              <a:spcBef>
                <a:spcPts val="2953"/>
              </a:spcBef>
              <a:buSzPct val="100000"/>
              <a:buFontTx/>
              <a:buChar char="•"/>
            </a:pPr>
            <a:endParaRPr lang="en-US" sz="36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100" y="5253285"/>
            <a:ext cx="13589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5562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JNCL-NCLIS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JNCL-NCLIS TEMPLATE.pot</Template>
  <TotalTime>7255</TotalTime>
  <Words>1566</Words>
  <Application>Microsoft Macintosh PowerPoint</Application>
  <PresentationFormat>On-screen Show (4:3)</PresentationFormat>
  <Paragraphs>161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JNCL-NCLIS TEMPLATE</vt:lpstr>
      <vt:lpstr>Making the Case for Languages in 2017</vt:lpstr>
      <vt:lpstr>Growing our Enrollments</vt:lpstr>
      <vt:lpstr>Washington: Looking Forwards</vt:lpstr>
      <vt:lpstr>American Academy of Arts and Sciences &amp; Language</vt:lpstr>
      <vt:lpstr>PowerPoint Presentation</vt:lpstr>
      <vt:lpstr>PowerPoint Presentation</vt:lpstr>
      <vt:lpstr>Commission members </vt:lpstr>
      <vt:lpstr>Next steps for the Commission</vt:lpstr>
      <vt:lpstr>The Case for Languages: The Commission’s white papers</vt:lpstr>
      <vt:lpstr>Briefing Paper: America’s Languages: Challenges and Promise</vt:lpstr>
      <vt:lpstr>Briefing Paper: The Contribution of Language to the Economic Interests of the US</vt:lpstr>
      <vt:lpstr>Briefing Paper: Foreign Language, Cultural Diplomacy, and Global Security</vt:lpstr>
      <vt:lpstr>Briefing Paper: Language and Productivity for All Americans</vt:lpstr>
      <vt:lpstr>Briefing Paper: Language and the Fulfillment of the Potential of all Americans</vt:lpstr>
      <vt:lpstr>Contact</vt:lpstr>
    </vt:vector>
  </TitlesOfParts>
  <Company>JNCL-NCLIS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P Rivers</dc:creator>
  <cp:lastModifiedBy>William P Rivers</cp:lastModifiedBy>
  <cp:revision>121</cp:revision>
  <dcterms:created xsi:type="dcterms:W3CDTF">2013-04-09T14:31:12Z</dcterms:created>
  <dcterms:modified xsi:type="dcterms:W3CDTF">2017-02-04T20:56:28Z</dcterms:modified>
</cp:coreProperties>
</file>